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7" r:id="rId5"/>
    <p:sldId id="265" r:id="rId6"/>
    <p:sldId id="266" r:id="rId7"/>
    <p:sldId id="268" r:id="rId8"/>
    <p:sldId id="270" r:id="rId9"/>
    <p:sldId id="271" r:id="rId10"/>
    <p:sldId id="272" r:id="rId11"/>
    <p:sldId id="273" r:id="rId12"/>
    <p:sldId id="275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F1A"/>
    <a:srgbClr val="2A3511"/>
    <a:srgbClr val="B78780"/>
    <a:srgbClr val="D5C3A3"/>
    <a:srgbClr val="F4F4F1"/>
    <a:srgbClr val="E6E7E3"/>
    <a:srgbClr val="E6E6E6"/>
    <a:srgbClr val="F4F5F0"/>
    <a:srgbClr val="E6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5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BCCE-5F04-4C19-AF39-348FBFE7E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90B80-F119-484B-A527-18BA5A41B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87EF7-6029-4707-B958-4AE4E639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8DB84-E7B6-4957-AB0D-42275EC7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21AF6-8A45-4D95-A122-B5AA8268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3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EB6A-48CD-4BFE-8E7D-C7184708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5E75A-D3EA-4FEC-A210-9DC750FD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28D2D-96CF-4D8C-A8E0-5D12A47A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B3CC-8427-496C-9FD3-A5C7F1C0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588E6-8A92-4768-BDD8-B33B74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C35526-3374-4708-A359-52CF68497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E3EB3-BE15-40CB-8E78-1EADA2B07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01111-2053-4DA5-BF80-42CB71CE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7E377-19BD-4025-9FB0-0B225C15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9A4FF-EB4D-4054-B2BB-00206FDB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44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E14A-43CE-4AA4-866B-5E7B67C6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2D114-500A-47AB-833E-2E42E36E2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4F42-44FF-418F-A5D3-028CE8ED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98A49-6DD1-488D-AFE5-BAC75EC1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45F2-9449-4177-8807-1F0B76B2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61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1F41-5C5B-49CA-A0B1-820D7B67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FC83A-A4CA-4236-A2BC-CDEC52A2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E086-49A3-4641-B2B8-40D37B78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11B5-3FDF-4C95-9655-F4B72D72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9AF35-4B95-4275-9FAA-7B5A7B8B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5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6FF3-673A-4064-9A46-8C9B5CE9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B29EC-88F6-4657-90BB-9276DBD82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7C684-89E4-4A84-9B6D-8E2B0880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C8C9F-D4C9-4B61-BE2D-98D2FE80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839A8-4054-4CE3-A83F-EDAF99A5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C6B6C-43A3-4A97-B166-9C4FAD74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2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22BB-6BB2-495E-9104-E6FC32E0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42770-8389-4FB9-9D69-D298B7142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077A8-B6EB-4BE9-8E4C-3FB095C9C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0633D-6855-44DB-81DA-7D7C3FA42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C19A8-FA48-4B78-80DB-BEFC5CB78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F1A059-FBF0-43DF-AAB5-658A33C6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D63B4-939C-4B29-A539-879B4429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CA74B-7603-47C4-A47B-6FF6EBC1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76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4028-D551-4DA9-9952-41E32203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74F42-FF41-4418-BFF4-E4211F7F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97A0C-0298-45C8-B141-E75ECC53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3AF32-3D6D-4054-AEA7-93FB18ED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0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3827D-45ED-4C31-8448-D030CDBC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6489E-5D74-49D1-8F6D-70B3FB2F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4CF1-9ACD-472B-8F0B-5C4536B6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06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9AA9-02F2-415A-830B-46DA9F91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2B202-5269-448E-A239-920D768D4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86B80-405C-4E72-8568-C869143A1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D7FE8-B0F8-4EEC-AA23-DC3503C2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055F8-C510-421B-A6B0-AA98FF87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FBE6D-B909-4B24-9BD1-4DBBBF57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0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E6F0-DE83-4C4C-9F07-6E74459F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3C1E4-2C89-4724-A4EF-94538F11D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9C06B-9FAA-413E-80D3-090C562A8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52D57-0E7B-41A8-B1BC-B3F1E96E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8CAF9-F29A-4078-AF46-E38A475F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7AE60-F4E0-4161-A1BA-5DCE978C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1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4DA99-EF9C-4797-9E5C-F8A19A5C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18EC8-2D4E-492E-99BF-1FFC3119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CA451-70D4-4947-BDD5-AF51CE0F1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6D07A-A1FE-4ECB-8C34-AC5A8D512903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78E7C-7FCD-42C2-9076-6C6469895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F394F-7E17-452D-B951-5227AAC4F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60E1-A8AC-4D9F-9703-4C955F580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75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saftig-gebratene-steaks-mit-cherrytomaten-chili-pfefferkornern-und-rosmarin-auf-holzbret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URrXh0LJ6JE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6A517976-F4D5-41A3-9C6F-185C14651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074" b="-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D113B-0E08-4A18-AEFF-7F15D5C88796}"/>
              </a:ext>
            </a:extLst>
          </p:cNvPr>
          <p:cNvSpPr txBox="1"/>
          <p:nvPr/>
        </p:nvSpPr>
        <p:spPr>
          <a:xfrm>
            <a:off x="10005183" y="665794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foto.wuestenigel.com/saftig-gebratene-steaks-mit-cherrytomaten-chili-pfefferkornern-und-rosmarin-auf-holzbret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620539-FF5C-4BD6-A8D1-963DD7297721}"/>
              </a:ext>
            </a:extLst>
          </p:cNvPr>
          <p:cNvSpPr/>
          <p:nvPr/>
        </p:nvSpPr>
        <p:spPr>
          <a:xfrm>
            <a:off x="642511" y="1744567"/>
            <a:ext cx="8622948" cy="4805464"/>
          </a:xfrm>
          <a:prstGeom prst="rect">
            <a:avLst/>
          </a:prstGeom>
          <a:solidFill>
            <a:srgbClr val="D5C3A3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CA42D1-D7F8-4793-BD8D-F752D54AE4FE}"/>
              </a:ext>
            </a:extLst>
          </p:cNvPr>
          <p:cNvSpPr txBox="1"/>
          <p:nvPr/>
        </p:nvSpPr>
        <p:spPr>
          <a:xfrm>
            <a:off x="901794" y="2346805"/>
            <a:ext cx="317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BÀI 27 </a:t>
            </a:r>
            <a:endParaRPr lang="en-GB" sz="720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DF74DF-A422-4C74-8E0B-F4B3EEB4C36C}"/>
              </a:ext>
            </a:extLst>
          </p:cNvPr>
          <p:cNvSpPr txBox="1"/>
          <p:nvPr/>
        </p:nvSpPr>
        <p:spPr>
          <a:xfrm>
            <a:off x="901794" y="3538606"/>
            <a:ext cx="84241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TIÊU HOÁ Ở </a:t>
            </a:r>
          </a:p>
          <a:p>
            <a:r>
              <a:rPr lang="en-US" sz="8800" b="1">
                <a:solidFill>
                  <a:schemeClr val="bg1"/>
                </a:solidFill>
              </a:rPr>
              <a:t>DẠ DÀY</a:t>
            </a:r>
            <a:endParaRPr lang="en-GB" sz="8800" b="1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95D06D0-671B-4958-A4E7-E2DCCB67763E}"/>
              </a:ext>
            </a:extLst>
          </p:cNvPr>
          <p:cNvSpPr/>
          <p:nvPr/>
        </p:nvSpPr>
        <p:spPr>
          <a:xfrm>
            <a:off x="350196" y="1361872"/>
            <a:ext cx="9197028" cy="53961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5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74" name="Picture 2" descr="Quiz: Digestion (biología - 2º primaria)">
            <a:extLst>
              <a:ext uri="{FF2B5EF4-FFF2-40B4-BE49-F238E27FC236}">
                <a16:creationId xmlns:a16="http://schemas.microsoft.com/office/drawing/2014/main" id="{12F0334D-A9CA-4964-8131-7B72F278C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51" y="1651113"/>
            <a:ext cx="6586623" cy="47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D7455D-9EF2-4045-8FB5-8D886EF0C110}"/>
              </a:ext>
            </a:extLst>
          </p:cNvPr>
          <p:cNvSpPr txBox="1"/>
          <p:nvPr/>
        </p:nvSpPr>
        <p:spPr>
          <a:xfrm>
            <a:off x="2945633" y="5497440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Cắt nhỏ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243CE-2F77-4FA0-9BD5-722432BD8BB9}"/>
              </a:ext>
            </a:extLst>
          </p:cNvPr>
          <p:cNvSpPr txBox="1"/>
          <p:nvPr/>
        </p:nvSpPr>
        <p:spPr>
          <a:xfrm>
            <a:off x="2928316" y="2051650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Đảo trộn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40872-679B-4DD4-B63E-31BA5EF6B7B2}"/>
              </a:ext>
            </a:extLst>
          </p:cNvPr>
          <p:cNvSpPr txBox="1"/>
          <p:nvPr/>
        </p:nvSpPr>
        <p:spPr>
          <a:xfrm>
            <a:off x="2928363" y="3547540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Pha loãng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591AA9-FB58-462A-BF00-9FD746186604}"/>
              </a:ext>
            </a:extLst>
          </p:cNvPr>
          <p:cNvSpPr txBox="1"/>
          <p:nvPr/>
        </p:nvSpPr>
        <p:spPr>
          <a:xfrm>
            <a:off x="435882" y="2705548"/>
            <a:ext cx="218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Biến đổi vật lí</a:t>
            </a:r>
            <a:endParaRPr lang="en-GB" sz="32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F6847-8E42-45AE-9EC3-FE5313CEC640}"/>
              </a:ext>
            </a:extLst>
          </p:cNvPr>
          <p:cNvSpPr txBox="1"/>
          <p:nvPr/>
        </p:nvSpPr>
        <p:spPr>
          <a:xfrm>
            <a:off x="435881" y="5237933"/>
            <a:ext cx="218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Biến đổi    </a:t>
            </a:r>
          </a:p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      hoá học</a:t>
            </a:r>
            <a:endParaRPr lang="en-GB" sz="32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AC098-B89A-4FAF-9463-D90AE6BDC69C}"/>
              </a:ext>
            </a:extLst>
          </p:cNvPr>
          <p:cNvSpPr txBox="1"/>
          <p:nvPr/>
        </p:nvSpPr>
        <p:spPr>
          <a:xfrm>
            <a:off x="449634" y="1068172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II – SỰ TIÊU HOÁ THỨC ĂN</a:t>
            </a:r>
            <a:endParaRPr lang="en-GB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99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668FDC-B6F4-412C-9FC6-0C7418310C30}"/>
              </a:ext>
            </a:extLst>
          </p:cNvPr>
          <p:cNvSpPr txBox="1"/>
          <p:nvPr/>
        </p:nvSpPr>
        <p:spPr>
          <a:xfrm>
            <a:off x="7638313" y="673099"/>
            <a:ext cx="506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4 – Các loại dịch?</a:t>
            </a:r>
            <a:endParaRPr lang="en-GB" sz="3600">
              <a:solidFill>
                <a:srgbClr val="2A3511"/>
              </a:solidFill>
            </a:endParaRPr>
          </a:p>
        </p:txBody>
      </p:sp>
      <p:pic>
        <p:nvPicPr>
          <p:cNvPr id="4" name="THE HUMAN DIGESTIVE SYSTEM OESOPHAGUS AND STOMACH v02 - YouTube - Google Chrome 2021-08-30 17-03-40">
            <a:hlinkClick r:id="" action="ppaction://media"/>
            <a:extLst>
              <a:ext uri="{FF2B5EF4-FFF2-40B4-BE49-F238E27FC236}">
                <a16:creationId xmlns:a16="http://schemas.microsoft.com/office/drawing/2014/main" id="{E07A97E6-4970-428A-8C21-28021A62A8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79" end="2545.6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328" y="2174170"/>
            <a:ext cx="7595572" cy="42725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2C4C46-6263-434C-A614-2A64F1DC929D}"/>
              </a:ext>
            </a:extLst>
          </p:cNvPr>
          <p:cNvSpPr txBox="1"/>
          <p:nvPr/>
        </p:nvSpPr>
        <p:spPr>
          <a:xfrm>
            <a:off x="369255" y="2475359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Chất nhầy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8676CC-B013-454D-BAC5-FF6DBA85FF99}"/>
              </a:ext>
            </a:extLst>
          </p:cNvPr>
          <p:cNvSpPr txBox="1"/>
          <p:nvPr/>
        </p:nvSpPr>
        <p:spPr>
          <a:xfrm>
            <a:off x="418716" y="3530834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HCl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4F8331-06BC-412B-B124-23EF4DFC5CE9}"/>
              </a:ext>
            </a:extLst>
          </p:cNvPr>
          <p:cNvSpPr txBox="1"/>
          <p:nvPr/>
        </p:nvSpPr>
        <p:spPr>
          <a:xfrm>
            <a:off x="372018" y="4472234"/>
            <a:ext cx="1715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Enzyme tiêu hoá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2E2352C8-F83F-4100-A6BD-FE9B4AEAFF9A}"/>
              </a:ext>
            </a:extLst>
          </p:cNvPr>
          <p:cNvSpPr/>
          <p:nvPr/>
        </p:nvSpPr>
        <p:spPr>
          <a:xfrm>
            <a:off x="2213901" y="2419690"/>
            <a:ext cx="471295" cy="3244509"/>
          </a:xfrm>
          <a:prstGeom prst="rightBrace">
            <a:avLst>
              <a:gd name="adj1" fmla="val 39490"/>
              <a:gd name="adj2" fmla="val 50000"/>
            </a:avLst>
          </a:prstGeom>
          <a:ln w="19050">
            <a:solidFill>
              <a:srgbClr val="2A351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74E53C-3641-4AC1-BDCF-161B1875640A}"/>
              </a:ext>
            </a:extLst>
          </p:cNvPr>
          <p:cNvSpPr txBox="1"/>
          <p:nvPr/>
        </p:nvSpPr>
        <p:spPr>
          <a:xfrm>
            <a:off x="2765113" y="3749556"/>
            <a:ext cx="17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Dịch vị</a:t>
            </a:r>
            <a:endParaRPr lang="en-GB" sz="3200" b="1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20D4F6-4954-421D-95A4-2479C55E456F}"/>
              </a:ext>
            </a:extLst>
          </p:cNvPr>
          <p:cNvCxnSpPr>
            <a:cxnSpLocks/>
          </p:cNvCxnSpPr>
          <p:nvPr/>
        </p:nvCxnSpPr>
        <p:spPr>
          <a:xfrm flipH="1">
            <a:off x="4280171" y="4115609"/>
            <a:ext cx="1186774" cy="0"/>
          </a:xfrm>
          <a:prstGeom prst="straightConnector1">
            <a:avLst/>
          </a:prstGeom>
          <a:ln w="762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2" name="Picture 4" descr="Mucosa; Mucous membrane">
            <a:extLst>
              <a:ext uri="{FF2B5EF4-FFF2-40B4-BE49-F238E27FC236}">
                <a16:creationId xmlns:a16="http://schemas.microsoft.com/office/drawing/2014/main" id="{A1556BC6-38C4-48A7-84F4-2091F709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1" b="97286" l="5286" r="92286">
                        <a14:foregroundMark x1="38143" y1="14714" x2="42714" y2="22714"/>
                        <a14:foregroundMark x1="33429" y1="16143" x2="36286" y2="25286"/>
                        <a14:foregroundMark x1="36286" y1="25286" x2="40286" y2="29429"/>
                        <a14:foregroundMark x1="48286" y1="34571" x2="49857" y2="39000"/>
                        <a14:foregroundMark x1="49429" y1="44714" x2="48714" y2="52000"/>
                        <a14:foregroundMark x1="48714" y1="52000" x2="45143" y2="60857"/>
                        <a14:foregroundMark x1="45143" y1="60857" x2="45000" y2="63857"/>
                        <a14:foregroundMark x1="20857" y1="75286" x2="7857" y2="76714"/>
                        <a14:foregroundMark x1="7857" y1="76714" x2="5143" y2="84143"/>
                        <a14:foregroundMark x1="5143" y1="84143" x2="11429" y2="88000"/>
                        <a14:foregroundMark x1="11429" y1="88000" x2="48000" y2="95286"/>
                        <a14:foregroundMark x1="48000" y1="95286" x2="63857" y2="90143"/>
                        <a14:foregroundMark x1="63857" y1="90143" x2="65286" y2="88857"/>
                        <a14:foregroundMark x1="58000" y1="15857" x2="64571" y2="9000"/>
                        <a14:foregroundMark x1="64571" y1="9000" x2="74429" y2="8429"/>
                        <a14:foregroundMark x1="74429" y1="8429" x2="89286" y2="22143"/>
                        <a14:foregroundMark x1="89286" y1="22143" x2="92286" y2="31143"/>
                        <a14:foregroundMark x1="92286" y1="31143" x2="88286" y2="52143"/>
                        <a14:foregroundMark x1="7286" y1="74714" x2="5286" y2="82000"/>
                        <a14:foregroundMark x1="5286" y1="82000" x2="7714" y2="86143"/>
                        <a14:foregroundMark x1="31714" y1="93571" x2="41571" y2="96571"/>
                        <a14:foregroundMark x1="41571" y1="96571" x2="50143" y2="92000"/>
                        <a14:foregroundMark x1="50143" y1="92000" x2="50143" y2="91857"/>
                        <a14:foregroundMark x1="31714" y1="95571" x2="42286" y2="97286"/>
                        <a14:foregroundMark x1="42286" y1="97286" x2="54143" y2="94571"/>
                        <a14:foregroundMark x1="50429" y1="17429" x2="57143" y2="9429"/>
                        <a14:foregroundMark x1="57143" y1="9429" x2="65714" y2="5429"/>
                        <a14:foregroundMark x1="65714" y1="5429" x2="74286" y2="6571"/>
                        <a14:foregroundMark x1="74286" y1="6571" x2="81571" y2="12429"/>
                        <a14:foregroundMark x1="81571" y1="12429" x2="86429" y2="1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31" y="1527840"/>
            <a:ext cx="5028206" cy="50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D4EE05-250D-48D7-9B62-A1651A49DBA5}"/>
              </a:ext>
            </a:extLst>
          </p:cNvPr>
          <p:cNvSpPr txBox="1"/>
          <p:nvPr/>
        </p:nvSpPr>
        <p:spPr>
          <a:xfrm>
            <a:off x="5597266" y="3730888"/>
            <a:ext cx="2240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Tuyến vị</a:t>
            </a:r>
            <a:endParaRPr lang="en-GB" sz="4400" b="1">
              <a:solidFill>
                <a:srgbClr val="C0000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B3D3F4-0E37-4DAA-8482-6FD46FBB7380}"/>
              </a:ext>
            </a:extLst>
          </p:cNvPr>
          <p:cNvCxnSpPr>
            <a:cxnSpLocks/>
          </p:cNvCxnSpPr>
          <p:nvPr/>
        </p:nvCxnSpPr>
        <p:spPr>
          <a:xfrm flipH="1">
            <a:off x="7862178" y="3823221"/>
            <a:ext cx="2261161" cy="292387"/>
          </a:xfrm>
          <a:prstGeom prst="straightConnector1">
            <a:avLst/>
          </a:prstGeom>
          <a:ln w="762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7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/>
      <p:bldP spid="20" grpId="0"/>
      <p:bldP spid="21" grpId="0"/>
      <p:bldP spid="23" grpId="0"/>
      <p:bldP spid="24" grpId="0" animBg="1"/>
      <p:bldP spid="26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668FDC-B6F4-412C-9FC6-0C7418310C30}"/>
              </a:ext>
            </a:extLst>
          </p:cNvPr>
          <p:cNvSpPr txBox="1"/>
          <p:nvPr/>
        </p:nvSpPr>
        <p:spPr>
          <a:xfrm>
            <a:off x="7638313" y="673099"/>
            <a:ext cx="506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4 – Các loại dịch?</a:t>
            </a:r>
            <a:endParaRPr lang="en-GB" sz="3600">
              <a:solidFill>
                <a:srgbClr val="2A351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2C4C46-6263-434C-A614-2A64F1DC929D}"/>
              </a:ext>
            </a:extLst>
          </p:cNvPr>
          <p:cNvSpPr txBox="1"/>
          <p:nvPr/>
        </p:nvSpPr>
        <p:spPr>
          <a:xfrm>
            <a:off x="5579496" y="2132746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Chất nhầy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8676CC-B013-454D-BAC5-FF6DBA85FF99}"/>
              </a:ext>
            </a:extLst>
          </p:cNvPr>
          <p:cNvSpPr txBox="1"/>
          <p:nvPr/>
        </p:nvSpPr>
        <p:spPr>
          <a:xfrm>
            <a:off x="5625040" y="4165312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HCl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4F8331-06BC-412B-B124-23EF4DFC5CE9}"/>
              </a:ext>
            </a:extLst>
          </p:cNvPr>
          <p:cNvSpPr txBox="1"/>
          <p:nvPr/>
        </p:nvSpPr>
        <p:spPr>
          <a:xfrm>
            <a:off x="5593616" y="3213900"/>
            <a:ext cx="326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Enzyme tiêu hoá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2E2352C8-F83F-4100-A6BD-FE9B4AEAFF9A}"/>
              </a:ext>
            </a:extLst>
          </p:cNvPr>
          <p:cNvSpPr/>
          <p:nvPr/>
        </p:nvSpPr>
        <p:spPr>
          <a:xfrm>
            <a:off x="13385415" y="508000"/>
            <a:ext cx="471295" cy="3244509"/>
          </a:xfrm>
          <a:prstGeom prst="rightBrace">
            <a:avLst>
              <a:gd name="adj1" fmla="val 39490"/>
              <a:gd name="adj2" fmla="val 50000"/>
            </a:avLst>
          </a:prstGeom>
          <a:ln w="19050">
            <a:solidFill>
              <a:srgbClr val="2A351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74E53C-3641-4AC1-BDCF-161B1875640A}"/>
              </a:ext>
            </a:extLst>
          </p:cNvPr>
          <p:cNvSpPr txBox="1"/>
          <p:nvPr/>
        </p:nvSpPr>
        <p:spPr>
          <a:xfrm>
            <a:off x="5923045" y="6157761"/>
            <a:ext cx="17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Dịch vị</a:t>
            </a:r>
            <a:endParaRPr lang="en-GB" sz="3200" b="1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20D4F6-4954-421D-95A4-2479C55E456F}"/>
              </a:ext>
            </a:extLst>
          </p:cNvPr>
          <p:cNvCxnSpPr>
            <a:cxnSpLocks/>
          </p:cNvCxnSpPr>
          <p:nvPr/>
        </p:nvCxnSpPr>
        <p:spPr>
          <a:xfrm>
            <a:off x="3506845" y="6604577"/>
            <a:ext cx="1054006" cy="0"/>
          </a:xfrm>
          <a:prstGeom prst="straightConnector1">
            <a:avLst/>
          </a:prstGeom>
          <a:ln w="762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BD4EE05-250D-48D7-9B62-A1651A49DBA5}"/>
              </a:ext>
            </a:extLst>
          </p:cNvPr>
          <p:cNvSpPr txBox="1"/>
          <p:nvPr/>
        </p:nvSpPr>
        <p:spPr>
          <a:xfrm>
            <a:off x="759287" y="6144487"/>
            <a:ext cx="2917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Tuyến vị</a:t>
            </a:r>
            <a:endParaRPr lang="en-GB" sz="4400" b="1">
              <a:solidFill>
                <a:srgbClr val="C00000"/>
              </a:solidFill>
            </a:endParaRPr>
          </a:p>
        </p:txBody>
      </p:sp>
      <p:pic>
        <p:nvPicPr>
          <p:cNvPr id="8194" name="Picture 2" descr="T Cell Cytokines Impact Epithelial Cell Responses during Helicobacter  pylori Infection | The Journal of Immunology">
            <a:extLst>
              <a:ext uri="{FF2B5EF4-FFF2-40B4-BE49-F238E27FC236}">
                <a16:creationId xmlns:a16="http://schemas.microsoft.com/office/drawing/2014/main" id="{3869CDA8-400E-4223-95B0-1D4BDA88A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3" r="41302" b="43177"/>
          <a:stretch/>
        </p:blipFill>
        <p:spPr bwMode="auto">
          <a:xfrm>
            <a:off x="684182" y="1093088"/>
            <a:ext cx="2645285" cy="50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D48AB-AB1B-40EC-B6F2-5B4F77622A66}"/>
              </a:ext>
            </a:extLst>
          </p:cNvPr>
          <p:cNvCxnSpPr>
            <a:cxnSpLocks/>
          </p:cNvCxnSpPr>
          <p:nvPr/>
        </p:nvCxnSpPr>
        <p:spPr>
          <a:xfrm flipV="1">
            <a:off x="2546491" y="4457700"/>
            <a:ext cx="2900084" cy="1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2CF4C1-24A2-4C09-AEA8-EB7D6C081E93}"/>
              </a:ext>
            </a:extLst>
          </p:cNvPr>
          <p:cNvCxnSpPr>
            <a:cxnSpLocks/>
          </p:cNvCxnSpPr>
          <p:nvPr/>
        </p:nvCxnSpPr>
        <p:spPr>
          <a:xfrm flipV="1">
            <a:off x="2583806" y="2487752"/>
            <a:ext cx="2900084" cy="1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C650D3-E280-49DA-99CF-B02E55A97925}"/>
              </a:ext>
            </a:extLst>
          </p:cNvPr>
          <p:cNvCxnSpPr>
            <a:cxnSpLocks/>
          </p:cNvCxnSpPr>
          <p:nvPr/>
        </p:nvCxnSpPr>
        <p:spPr>
          <a:xfrm flipV="1">
            <a:off x="2546491" y="3472725"/>
            <a:ext cx="2900084" cy="1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6" name="Picture 4" descr="Tiêu hóa ở dạ dày">
            <a:extLst>
              <a:ext uri="{FF2B5EF4-FFF2-40B4-BE49-F238E27FC236}">
                <a16:creationId xmlns:a16="http://schemas.microsoft.com/office/drawing/2014/main" id="{B851AB32-BAD3-4368-AF77-92B3B7E2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79" y="3811896"/>
            <a:ext cx="5257800" cy="24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3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591AA9-FB58-462A-BF00-9FD746186604}"/>
              </a:ext>
            </a:extLst>
          </p:cNvPr>
          <p:cNvSpPr txBox="1"/>
          <p:nvPr/>
        </p:nvSpPr>
        <p:spPr>
          <a:xfrm>
            <a:off x="435882" y="2400748"/>
            <a:ext cx="218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Biến đổi vật lí</a:t>
            </a:r>
            <a:endParaRPr lang="en-GB" sz="32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F6847-8E42-45AE-9EC3-FE5313CEC640}"/>
              </a:ext>
            </a:extLst>
          </p:cNvPr>
          <p:cNvSpPr txBox="1"/>
          <p:nvPr/>
        </p:nvSpPr>
        <p:spPr>
          <a:xfrm>
            <a:off x="435881" y="4933133"/>
            <a:ext cx="218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Biến đổi    </a:t>
            </a:r>
          </a:p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      hoá học</a:t>
            </a:r>
            <a:endParaRPr lang="en-GB" sz="32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AC098-B89A-4FAF-9463-D90AE6BDC69C}"/>
              </a:ext>
            </a:extLst>
          </p:cNvPr>
          <p:cNvSpPr txBox="1"/>
          <p:nvPr/>
        </p:nvSpPr>
        <p:spPr>
          <a:xfrm>
            <a:off x="449634" y="1068172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II – SỰ TIÊU HOÁ THỨC ĂN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376F66-C94C-4AC5-BAAC-5E9B5EDC6CC2}"/>
              </a:ext>
            </a:extLst>
          </p:cNvPr>
          <p:cNvSpPr txBox="1"/>
          <p:nvPr/>
        </p:nvSpPr>
        <p:spPr>
          <a:xfrm>
            <a:off x="9490703" y="3949835"/>
            <a:ext cx="201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rgbClr val="2A3511"/>
                </a:solidFill>
              </a:rPr>
              <a:t>Chất nhầy</a:t>
            </a:r>
            <a:endParaRPr lang="en-GB" sz="2800">
              <a:solidFill>
                <a:srgbClr val="2A351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16E15-9C3F-48E4-9407-CFB6A29210A2}"/>
              </a:ext>
            </a:extLst>
          </p:cNvPr>
          <p:cNvSpPr txBox="1"/>
          <p:nvPr/>
        </p:nvSpPr>
        <p:spPr>
          <a:xfrm>
            <a:off x="9490703" y="4955738"/>
            <a:ext cx="201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rgbClr val="2A3511"/>
                </a:solidFill>
              </a:rPr>
              <a:t>HCl</a:t>
            </a:r>
            <a:endParaRPr lang="en-GB" sz="2800">
              <a:solidFill>
                <a:srgbClr val="2A351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DEBC0A-3EBA-4E85-AC4F-9FE04F2EDD6C}"/>
              </a:ext>
            </a:extLst>
          </p:cNvPr>
          <p:cNvSpPr txBox="1"/>
          <p:nvPr/>
        </p:nvSpPr>
        <p:spPr>
          <a:xfrm>
            <a:off x="8456499" y="4459804"/>
            <a:ext cx="304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rgbClr val="2A3511"/>
                </a:solidFill>
              </a:rPr>
              <a:t>Enzyme tiêu hoá</a:t>
            </a:r>
            <a:endParaRPr lang="en-GB" sz="2800">
              <a:solidFill>
                <a:srgbClr val="2A35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50F3C-7853-429F-B967-7D3B8B91FC7B}"/>
              </a:ext>
            </a:extLst>
          </p:cNvPr>
          <p:cNvSpPr txBox="1"/>
          <p:nvPr/>
        </p:nvSpPr>
        <p:spPr>
          <a:xfrm>
            <a:off x="8446862" y="2855091"/>
            <a:ext cx="134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Dịch vị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2CDC2-BB87-4BC2-8E60-9EC85335BCA6}"/>
              </a:ext>
            </a:extLst>
          </p:cNvPr>
          <p:cNvSpPr txBox="1"/>
          <p:nvPr/>
        </p:nvSpPr>
        <p:spPr>
          <a:xfrm>
            <a:off x="10497340" y="2862953"/>
            <a:ext cx="169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Tuyến vị</a:t>
            </a:r>
            <a:endParaRPr lang="en-GB" sz="3200" b="1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D98BD3-70D4-4ACC-AA6D-843A37F70C52}"/>
              </a:ext>
            </a:extLst>
          </p:cNvPr>
          <p:cNvCxnSpPr>
            <a:cxnSpLocks/>
            <a:stCxn id="21" idx="1"/>
            <a:endCxn id="28" idx="3"/>
          </p:cNvCxnSpPr>
          <p:nvPr/>
        </p:nvCxnSpPr>
        <p:spPr>
          <a:xfrm flipH="1">
            <a:off x="4856287" y="3147479"/>
            <a:ext cx="3590575" cy="370943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A343C76-6BFE-43E3-95D7-DCCA495D3D6F}"/>
              </a:ext>
            </a:extLst>
          </p:cNvPr>
          <p:cNvSpPr txBox="1"/>
          <p:nvPr/>
        </p:nvSpPr>
        <p:spPr>
          <a:xfrm>
            <a:off x="2833231" y="5350209"/>
            <a:ext cx="167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Cắt nhỏ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07FA85-AB84-4AAD-AB20-C172F0E80DBE}"/>
              </a:ext>
            </a:extLst>
          </p:cNvPr>
          <p:cNvSpPr txBox="1"/>
          <p:nvPr/>
        </p:nvSpPr>
        <p:spPr>
          <a:xfrm>
            <a:off x="2833231" y="1746850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Đảo trộn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726EBF-2368-4F22-8C8D-D315A1DDACD8}"/>
              </a:ext>
            </a:extLst>
          </p:cNvPr>
          <p:cNvSpPr txBox="1"/>
          <p:nvPr/>
        </p:nvSpPr>
        <p:spPr>
          <a:xfrm>
            <a:off x="2843014" y="3226034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Pha loãng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68D4D44-0A7B-4180-BAC8-6E7A19546343}"/>
              </a:ext>
            </a:extLst>
          </p:cNvPr>
          <p:cNvSpPr/>
          <p:nvPr/>
        </p:nvSpPr>
        <p:spPr>
          <a:xfrm>
            <a:off x="11500036" y="3838474"/>
            <a:ext cx="292100" cy="1734430"/>
          </a:xfrm>
          <a:prstGeom prst="rightBrace">
            <a:avLst>
              <a:gd name="adj1" fmla="val 39490"/>
              <a:gd name="adj2" fmla="val 50000"/>
            </a:avLst>
          </a:prstGeom>
          <a:ln w="19050">
            <a:solidFill>
              <a:srgbClr val="2A351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F7C547-E54A-467B-AC7E-2AD9BFE0A426}"/>
              </a:ext>
            </a:extLst>
          </p:cNvPr>
          <p:cNvCxnSpPr>
            <a:cxnSpLocks/>
            <a:stCxn id="23" idx="1"/>
            <a:endCxn id="21" idx="3"/>
          </p:cNvCxnSpPr>
          <p:nvPr/>
        </p:nvCxnSpPr>
        <p:spPr>
          <a:xfrm flipH="1" flipV="1">
            <a:off x="9790770" y="3147479"/>
            <a:ext cx="706570" cy="7862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8EF637B-F42E-4927-B7C1-E601E3E8EB6E}"/>
              </a:ext>
            </a:extLst>
          </p:cNvPr>
          <p:cNvSpPr txBox="1"/>
          <p:nvPr/>
        </p:nvSpPr>
        <p:spPr>
          <a:xfrm rot="19721960">
            <a:off x="5498236" y="4242222"/>
            <a:ext cx="253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Enzyme pepsin</a:t>
            </a:r>
            <a:endParaRPr lang="en-GB" sz="2400">
              <a:solidFill>
                <a:srgbClr val="C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B4A2EB-B2AD-43E3-A7F9-0C7E58887F78}"/>
              </a:ext>
            </a:extLst>
          </p:cNvPr>
          <p:cNvCxnSpPr>
            <a:cxnSpLocks/>
            <a:stCxn id="21" idx="1"/>
            <a:endCxn id="27" idx="3"/>
          </p:cNvCxnSpPr>
          <p:nvPr/>
        </p:nvCxnSpPr>
        <p:spPr>
          <a:xfrm flipH="1" flipV="1">
            <a:off x="4846504" y="2039238"/>
            <a:ext cx="3600358" cy="1108241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1743792-BEA9-4101-8FD6-DFE20A770C82}"/>
              </a:ext>
            </a:extLst>
          </p:cNvPr>
          <p:cNvSpPr txBox="1"/>
          <p:nvPr/>
        </p:nvSpPr>
        <p:spPr>
          <a:xfrm>
            <a:off x="2311400" y="5905980"/>
            <a:ext cx="495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Protein </a:t>
            </a:r>
            <a:r>
              <a:rPr lang="en-US" sz="2800">
                <a:solidFill>
                  <a:srgbClr val="7030A0"/>
                </a:solidFill>
                <a:sym typeface="Wingdings" panose="05000000000000000000" pitchFamily="2" charset="2"/>
              </a:rPr>
              <a:t> Protein chuỗi ngắn</a:t>
            </a:r>
            <a:endParaRPr lang="en-GB" sz="2800">
              <a:solidFill>
                <a:srgbClr val="7030A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626332E-2C41-4DC5-AEB6-A2F8B48F7A0B}"/>
              </a:ext>
            </a:extLst>
          </p:cNvPr>
          <p:cNvCxnSpPr>
            <a:cxnSpLocks/>
            <a:stCxn id="21" idx="1"/>
            <a:endCxn id="26" idx="3"/>
          </p:cNvCxnSpPr>
          <p:nvPr/>
        </p:nvCxnSpPr>
        <p:spPr>
          <a:xfrm flipH="1">
            <a:off x="4510398" y="3147479"/>
            <a:ext cx="3936464" cy="2495118"/>
          </a:xfrm>
          <a:prstGeom prst="straightConnector1">
            <a:avLst/>
          </a:prstGeom>
          <a:ln w="38100">
            <a:solidFill>
              <a:srgbClr val="3E4F1A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9F710CD-5059-4CE1-99BC-58B7AA9D1C3D}"/>
              </a:ext>
            </a:extLst>
          </p:cNvPr>
          <p:cNvSpPr txBox="1"/>
          <p:nvPr/>
        </p:nvSpPr>
        <p:spPr>
          <a:xfrm rot="1051416">
            <a:off x="6129186" y="2198956"/>
            <a:ext cx="156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Cơ co bóp</a:t>
            </a:r>
            <a:endParaRPr lang="en-GB" sz="2400">
              <a:solidFill>
                <a:srgbClr val="C00000"/>
              </a:solidFill>
            </a:endParaRP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6D29338-D830-4BB0-BFFF-4DA7BA8DC0EF}"/>
              </a:ext>
            </a:extLst>
          </p:cNvPr>
          <p:cNvSpPr/>
          <p:nvPr/>
        </p:nvSpPr>
        <p:spPr>
          <a:xfrm flipH="1">
            <a:off x="8674928" y="4570818"/>
            <a:ext cx="261636" cy="999734"/>
          </a:xfrm>
          <a:prstGeom prst="rightBrace">
            <a:avLst>
              <a:gd name="adj1" fmla="val 39490"/>
              <a:gd name="adj2" fmla="val 50000"/>
            </a:avLst>
          </a:prstGeom>
          <a:ln w="19050">
            <a:solidFill>
              <a:srgbClr val="2A351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CED6D14-554B-49F2-BF86-A434A1D77EC7}"/>
              </a:ext>
            </a:extLst>
          </p:cNvPr>
          <p:cNvCxnSpPr>
            <a:cxnSpLocks/>
          </p:cNvCxnSpPr>
          <p:nvPr/>
        </p:nvCxnSpPr>
        <p:spPr>
          <a:xfrm flipH="1" flipV="1">
            <a:off x="7039907" y="4643369"/>
            <a:ext cx="1446130" cy="403828"/>
          </a:xfrm>
          <a:prstGeom prst="straightConnector1">
            <a:avLst/>
          </a:prstGeom>
          <a:ln w="12700">
            <a:solidFill>
              <a:srgbClr val="C00000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26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3" grpId="0"/>
      <p:bldP spid="29" grpId="0" animBg="1"/>
      <p:bldP spid="36" grpId="0"/>
      <p:bldP spid="44" grpId="0"/>
      <p:bldP spid="48" grpId="0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50" name="Picture 2" descr="15,521 Digestive system Vector Images - Free &amp;amp; Royalty-free Digestive system  Vectors | Depositphotos®">
            <a:extLst>
              <a:ext uri="{FF2B5EF4-FFF2-40B4-BE49-F238E27FC236}">
                <a16:creationId xmlns:a16="http://schemas.microsoft.com/office/drawing/2014/main" id="{432499BD-7986-4DE5-8C7E-5951B4799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2" b="89894" l="10167" r="46667">
                        <a14:foregroundMark x1="32333" y1="11170" x2="32333" y2="11170"/>
                        <a14:foregroundMark x1="30667" y1="8156" x2="27333" y2="22518"/>
                        <a14:foregroundMark x1="27333" y1="22518" x2="30167" y2="32979"/>
                        <a14:foregroundMark x1="10833" y1="45567" x2="19000" y2="35106"/>
                        <a14:foregroundMark x1="43833" y1="42021" x2="33167" y2="51950"/>
                        <a14:foregroundMark x1="33167" y1="51950" x2="27833" y2="45567"/>
                        <a14:foregroundMark x1="27833" y1="45567" x2="29667" y2="45390"/>
                        <a14:foregroundMark x1="26833" y1="45567" x2="26667" y2="50532"/>
                        <a14:foregroundMark x1="16500" y1="86879" x2="36667" y2="88830"/>
                        <a14:foregroundMark x1="36667" y1="88830" x2="41167" y2="80142"/>
                        <a14:foregroundMark x1="41167" y1="80142" x2="39500" y2="68972"/>
                        <a14:foregroundMark x1="21500" y1="88830" x2="35833" y2="89894"/>
                        <a14:foregroundMark x1="14333" y1="47340" x2="16000" y2="68794"/>
                        <a14:foregroundMark x1="29167" y1="11879" x2="31000" y2="13830"/>
                        <a14:foregroundMark x1="21500" y1="22872" x2="21833" y2="11879"/>
                        <a14:foregroundMark x1="21833" y1="11879" x2="31500" y2="9397"/>
                        <a14:foregroundMark x1="31500" y1="9397" x2="30000" y2="23582"/>
                        <a14:foregroundMark x1="30000" y1="23582" x2="33667" y2="33511"/>
                        <a14:foregroundMark x1="33667" y1="33511" x2="42000" y2="37057"/>
                        <a14:foregroundMark x1="42000" y1="37057" x2="45167" y2="44149"/>
                        <a14:foregroundMark x1="45167" y1="44149" x2="40667" y2="60816"/>
                        <a14:foregroundMark x1="23500" y1="11170" x2="31000" y2="7092"/>
                        <a14:foregroundMark x1="31000" y1="7092" x2="33500" y2="17199"/>
                        <a14:foregroundMark x1="33500" y1="17199" x2="32500" y2="1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9" t="2570" r="48623" b="4286"/>
          <a:stretch/>
        </p:blipFill>
        <p:spPr bwMode="auto">
          <a:xfrm>
            <a:off x="646877" y="1069121"/>
            <a:ext cx="3043051" cy="58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6893595" y="750396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XÁC ĐỊNH VỊ TRÍ CỦA DẠ DÀY</a:t>
            </a:r>
            <a:endParaRPr lang="en-GB" sz="3200" b="1">
              <a:solidFill>
                <a:srgbClr val="2A3511"/>
              </a:solidFill>
            </a:endParaRPr>
          </a:p>
        </p:txBody>
      </p:sp>
      <p:pic>
        <p:nvPicPr>
          <p:cNvPr id="12" name="Picture 2" descr="15,521 Digestive system Vector Images - Free &amp;amp; Royalty-free Digestive system  Vectors | Depositphotos®">
            <a:extLst>
              <a:ext uri="{FF2B5EF4-FFF2-40B4-BE49-F238E27FC236}">
                <a16:creationId xmlns:a16="http://schemas.microsoft.com/office/drawing/2014/main" id="{29D6060E-A51F-4A4C-AC38-BD4580E41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15" b="93440" l="10167" r="85667">
                        <a14:foregroundMark x1="32333" y1="11170" x2="32333" y2="11170"/>
                        <a14:foregroundMark x1="30667" y1="8156" x2="27333" y2="22518"/>
                        <a14:foregroundMark x1="27333" y1="22518" x2="30167" y2="32979"/>
                        <a14:foregroundMark x1="10833" y1="45567" x2="19000" y2="35106"/>
                        <a14:foregroundMark x1="43833" y1="42021" x2="33167" y2="51950"/>
                        <a14:foregroundMark x1="33167" y1="51950" x2="27833" y2="45567"/>
                        <a14:foregroundMark x1="27833" y1="45567" x2="29667" y2="45390"/>
                        <a14:foregroundMark x1="26833" y1="45567" x2="26667" y2="50532"/>
                        <a14:foregroundMark x1="16500" y1="86879" x2="36667" y2="88830"/>
                        <a14:foregroundMark x1="36667" y1="88830" x2="41167" y2="80142"/>
                        <a14:foregroundMark x1="41167" y1="80142" x2="39500" y2="68972"/>
                        <a14:foregroundMark x1="21500" y1="88830" x2="35833" y2="89894"/>
                        <a14:foregroundMark x1="14333" y1="47340" x2="16000" y2="68794"/>
                        <a14:foregroundMark x1="29167" y1="11879" x2="31000" y2="13830"/>
                        <a14:foregroundMark x1="21500" y1="22872" x2="21833" y2="11879"/>
                        <a14:foregroundMark x1="21833" y1="11879" x2="31500" y2="9397"/>
                        <a14:foregroundMark x1="31500" y1="9397" x2="30000" y2="23582"/>
                        <a14:foregroundMark x1="30000" y1="23582" x2="33667" y2="33511"/>
                        <a14:foregroundMark x1="33667" y1="33511" x2="42000" y2="37057"/>
                        <a14:foregroundMark x1="42000" y1="37057" x2="45167" y2="44149"/>
                        <a14:foregroundMark x1="45167" y1="44149" x2="40667" y2="60816"/>
                        <a14:foregroundMark x1="23500" y1="11170" x2="31000" y2="7092"/>
                        <a14:foregroundMark x1="31000" y1="7092" x2="33500" y2="17199"/>
                        <a14:foregroundMark x1="33500" y1="17199" x2="32500" y2="18440"/>
                        <a14:foregroundMark x1="64667" y1="63830" x2="79500" y2="93440"/>
                        <a14:foregroundMark x1="79500" y1="93440" x2="83667" y2="89716"/>
                        <a14:foregroundMark x1="75833" y1="72163" x2="77000" y2="68617"/>
                        <a14:foregroundMark x1="77833" y1="70213" x2="82667" y2="67908"/>
                        <a14:foregroundMark x1="85667" y1="61702" x2="85000" y2="65426"/>
                        <a14:foregroundMark x1="83167" y1="73936" x2="82000" y2="81915"/>
                        <a14:foregroundMark x1="82000" y1="81915" x2="83000" y2="8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3" t="57620" r="7259" b="1419"/>
          <a:stretch/>
        </p:blipFill>
        <p:spPr bwMode="auto">
          <a:xfrm>
            <a:off x="3622660" y="4115609"/>
            <a:ext cx="2261937" cy="25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trient Absorption in the Digestive System">
            <a:extLst>
              <a:ext uri="{FF2B5EF4-FFF2-40B4-BE49-F238E27FC236}">
                <a16:creationId xmlns:a16="http://schemas.microsoft.com/office/drawing/2014/main" id="{483985AB-AB47-4450-BAD3-CC1D21CE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67" b="89903" l="6901" r="64974">
                        <a14:foregroundMark x1="43229" y1="9320" x2="51563" y2="10485"/>
                        <a14:foregroundMark x1="51563" y1="10485" x2="43359" y2="7961"/>
                        <a14:foregroundMark x1="60938" y1="22718" x2="65365" y2="37670"/>
                        <a14:foregroundMark x1="65365" y1="37670" x2="64974" y2="51650"/>
                        <a14:foregroundMark x1="64974" y1="51650" x2="63411" y2="58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 bwMode="auto">
          <a:xfrm>
            <a:off x="5884597" y="1512329"/>
            <a:ext cx="5660525" cy="53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4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5576875" y="713373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XEM VIDEO HOẠT ĐỘNG CỦA DẠ DÀY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3AD2C-609B-4818-A8F4-49E8E587CE29}"/>
              </a:ext>
            </a:extLst>
          </p:cNvPr>
          <p:cNvSpPr txBox="1"/>
          <p:nvPr/>
        </p:nvSpPr>
        <p:spPr>
          <a:xfrm>
            <a:off x="6096000" y="1208236"/>
            <a:ext cx="5170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2"/>
              </a:rPr>
              <a:t>https://www.youtube.com/watch?v=URrXh0LJ6JE</a:t>
            </a:r>
            <a:r>
              <a:rPr lang="en-GB"/>
              <a:t> </a:t>
            </a:r>
          </a:p>
        </p:txBody>
      </p:sp>
      <p:pic>
        <p:nvPicPr>
          <p:cNvPr id="14" name="Picture 4" descr="Nutrient Absorption in the Digestive System">
            <a:extLst>
              <a:ext uri="{FF2B5EF4-FFF2-40B4-BE49-F238E27FC236}">
                <a16:creationId xmlns:a16="http://schemas.microsoft.com/office/drawing/2014/main" id="{1E76D2E0-133C-4543-A730-B55EE01F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89903" l="6901" r="64974">
                        <a14:foregroundMark x1="43229" y1="9320" x2="51563" y2="10485"/>
                        <a14:foregroundMark x1="51563" y1="10485" x2="43359" y2="7961"/>
                        <a14:foregroundMark x1="60938" y1="22718" x2="65365" y2="37670"/>
                        <a14:foregroundMark x1="65365" y1="37670" x2="64974" y2="51650"/>
                        <a14:foregroundMark x1="64974" y1="51650" x2="63411" y2="58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 bwMode="auto">
          <a:xfrm>
            <a:off x="5884597" y="1512329"/>
            <a:ext cx="5660525" cy="53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0E5262-AAD9-450B-94E5-4E957D1D63DC}"/>
              </a:ext>
            </a:extLst>
          </p:cNvPr>
          <p:cNvSpPr txBox="1"/>
          <p:nvPr/>
        </p:nvSpPr>
        <p:spPr>
          <a:xfrm>
            <a:off x="510866" y="1421071"/>
            <a:ext cx="5066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1 – Hình dạng?</a:t>
            </a:r>
          </a:p>
          <a:p>
            <a:r>
              <a:rPr lang="en-US" sz="3600">
                <a:solidFill>
                  <a:srgbClr val="2A3511"/>
                </a:solidFill>
              </a:rPr>
              <a:t>Câu 2 – Số lớp?</a:t>
            </a:r>
          </a:p>
          <a:p>
            <a:r>
              <a:rPr lang="en-US" sz="3600">
                <a:solidFill>
                  <a:srgbClr val="2A3511"/>
                </a:solidFill>
              </a:rPr>
              <a:t>Câu 3 – Sự thay đổi của thức ăn?</a:t>
            </a:r>
          </a:p>
          <a:p>
            <a:r>
              <a:rPr lang="en-US" sz="3600">
                <a:solidFill>
                  <a:srgbClr val="2A3511"/>
                </a:solidFill>
              </a:rPr>
              <a:t>Câu 4 – Các loại dịch?</a:t>
            </a:r>
            <a:endParaRPr lang="en-GB" sz="3600">
              <a:solidFill>
                <a:srgbClr val="2A35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5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-1925266" y="1040664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rgbClr val="C00000"/>
                </a:solidFill>
              </a:rPr>
              <a:t>I - CẤU TẠO CỦA DẠ DÀY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15911-1C61-4B5F-866D-80757770857C}"/>
              </a:ext>
            </a:extLst>
          </p:cNvPr>
          <p:cNvSpPr txBox="1"/>
          <p:nvPr/>
        </p:nvSpPr>
        <p:spPr>
          <a:xfrm>
            <a:off x="837550" y="1599332"/>
            <a:ext cx="7535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Both"/>
            </a:pPr>
            <a:r>
              <a:rPr lang="en-US" sz="3200" b="1">
                <a:solidFill>
                  <a:srgbClr val="2A3511"/>
                </a:solidFill>
              </a:rPr>
              <a:t>Dạng túi.</a:t>
            </a:r>
          </a:p>
          <a:p>
            <a:pPr marL="514350" indent="-514350">
              <a:buAutoNum type="arabicParenBoth"/>
            </a:pPr>
            <a:r>
              <a:rPr lang="en-US" sz="3200" b="1">
                <a:solidFill>
                  <a:srgbClr val="2A3511"/>
                </a:solidFill>
              </a:rPr>
              <a:t>Dung tích từ 0,5 </a:t>
            </a:r>
            <a:r>
              <a:rPr lang="en-US" sz="3200" b="1">
                <a:solidFill>
                  <a:srgbClr val="2A3511"/>
                </a:solidFill>
                <a:sym typeface="Wingdings" panose="05000000000000000000" pitchFamily="2" charset="2"/>
              </a:rPr>
              <a:t> 3 lít</a:t>
            </a:r>
            <a:endParaRPr lang="en-GB" sz="3200" b="1">
              <a:solidFill>
                <a:srgbClr val="2A3511"/>
              </a:solidFill>
            </a:endParaRPr>
          </a:p>
        </p:txBody>
      </p:sp>
      <p:pic>
        <p:nvPicPr>
          <p:cNvPr id="14" name="Picture 4" descr="Nutrient Absorption in the Digestive System">
            <a:extLst>
              <a:ext uri="{FF2B5EF4-FFF2-40B4-BE49-F238E27FC236}">
                <a16:creationId xmlns:a16="http://schemas.microsoft.com/office/drawing/2014/main" id="{859F257F-EBF5-41DF-8C32-A76344913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7" b="89903" l="6901" r="64974">
                        <a14:foregroundMark x1="43229" y1="9320" x2="51563" y2="10485"/>
                        <a14:foregroundMark x1="51563" y1="10485" x2="43359" y2="7961"/>
                        <a14:foregroundMark x1="60938" y1="22718" x2="65365" y2="37670"/>
                        <a14:foregroundMark x1="65365" y1="37670" x2="64974" y2="51650"/>
                        <a14:foregroundMark x1="64974" y1="51650" x2="63411" y2="58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 bwMode="auto">
          <a:xfrm>
            <a:off x="5884597" y="1512329"/>
            <a:ext cx="5660525" cy="53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0E66E1-C5DE-433E-897F-A904198AB5A8}"/>
              </a:ext>
            </a:extLst>
          </p:cNvPr>
          <p:cNvSpPr txBox="1"/>
          <p:nvPr/>
        </p:nvSpPr>
        <p:spPr>
          <a:xfrm>
            <a:off x="646878" y="5494170"/>
            <a:ext cx="509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1 – Hình dạng?</a:t>
            </a:r>
          </a:p>
        </p:txBody>
      </p:sp>
    </p:spTree>
    <p:extLst>
      <p:ext uri="{BB962C8B-B14F-4D97-AF65-F5344CB8AC3E}">
        <p14:creationId xmlns:p14="http://schemas.microsoft.com/office/powerpoint/2010/main" val="288092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5440734" y="721385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rgbClr val="2A3511"/>
                </a:solidFill>
              </a:rPr>
              <a:t>CHÚ THÍCH CẤU TẠO CỦA DẠ DÀY</a:t>
            </a:r>
            <a:endParaRPr lang="en-GB" sz="3200" b="1">
              <a:solidFill>
                <a:srgbClr val="2A3511"/>
              </a:solidFill>
            </a:endParaRPr>
          </a:p>
        </p:txBody>
      </p:sp>
      <p:pic>
        <p:nvPicPr>
          <p:cNvPr id="14" name="Picture 4" descr="Nutrient Absorption in the Digestive System">
            <a:extLst>
              <a:ext uri="{FF2B5EF4-FFF2-40B4-BE49-F238E27FC236}">
                <a16:creationId xmlns:a16="http://schemas.microsoft.com/office/drawing/2014/main" id="{1E76D2E0-133C-4543-A730-B55EE01F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7" b="89903" l="6901" r="64974">
                        <a14:foregroundMark x1="43229" y1="9320" x2="51563" y2="10485"/>
                        <a14:foregroundMark x1="51563" y1="10485" x2="43359" y2="7961"/>
                        <a14:foregroundMark x1="60938" y1="22718" x2="65365" y2="37670"/>
                        <a14:foregroundMark x1="65365" y1="37670" x2="64974" y2="51650"/>
                        <a14:foregroundMark x1="64974" y1="51650" x2="63411" y2="58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 bwMode="auto">
          <a:xfrm>
            <a:off x="93397" y="1125904"/>
            <a:ext cx="6453854" cy="60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06E67C-18C8-4C84-87FE-E15A52268543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440734" y="2400587"/>
            <a:ext cx="2223393" cy="1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093B64-4A63-42A2-9213-17A0B506EF9F}"/>
              </a:ext>
            </a:extLst>
          </p:cNvPr>
          <p:cNvCxnSpPr>
            <a:cxnSpLocks/>
          </p:cNvCxnSpPr>
          <p:nvPr/>
        </p:nvCxnSpPr>
        <p:spPr>
          <a:xfrm>
            <a:off x="5816600" y="3060700"/>
            <a:ext cx="1730976" cy="63500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493CD5-1E9E-4EBF-8287-1A37BA8E0E68}"/>
              </a:ext>
            </a:extLst>
          </p:cNvPr>
          <p:cNvCxnSpPr>
            <a:cxnSpLocks/>
          </p:cNvCxnSpPr>
          <p:nvPr/>
        </p:nvCxnSpPr>
        <p:spPr>
          <a:xfrm>
            <a:off x="5702300" y="3695700"/>
            <a:ext cx="1845276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514F6D-E3B5-4C82-B6C3-189189D36D97}"/>
              </a:ext>
            </a:extLst>
          </p:cNvPr>
          <p:cNvCxnSpPr>
            <a:cxnSpLocks/>
          </p:cNvCxnSpPr>
          <p:nvPr/>
        </p:nvCxnSpPr>
        <p:spPr>
          <a:xfrm flipV="1">
            <a:off x="5461000" y="3695700"/>
            <a:ext cx="2086576" cy="80010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717CB8-C3DC-4782-B3E8-356649E8C533}"/>
              </a:ext>
            </a:extLst>
          </p:cNvPr>
          <p:cNvCxnSpPr>
            <a:cxnSpLocks/>
          </p:cNvCxnSpPr>
          <p:nvPr/>
        </p:nvCxnSpPr>
        <p:spPr>
          <a:xfrm flipV="1">
            <a:off x="4728176" y="5105400"/>
            <a:ext cx="2819400" cy="43180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F052D-D28E-4B71-A95D-FB21AA88D7BF}"/>
              </a:ext>
            </a:extLst>
          </p:cNvPr>
          <p:cNvCxnSpPr>
            <a:cxnSpLocks/>
          </p:cNvCxnSpPr>
          <p:nvPr/>
        </p:nvCxnSpPr>
        <p:spPr>
          <a:xfrm>
            <a:off x="4358713" y="5105400"/>
            <a:ext cx="581587" cy="138430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3E81AA-8832-4582-A034-221EAFB5B703}"/>
              </a:ext>
            </a:extLst>
          </p:cNvPr>
          <p:cNvCxnSpPr>
            <a:cxnSpLocks/>
          </p:cNvCxnSpPr>
          <p:nvPr/>
        </p:nvCxnSpPr>
        <p:spPr>
          <a:xfrm flipV="1">
            <a:off x="4940300" y="6489700"/>
            <a:ext cx="2607276" cy="1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622B22-0769-4162-8C6E-E0E3F2622852}"/>
              </a:ext>
            </a:extLst>
          </p:cNvPr>
          <p:cNvSpPr txBox="1"/>
          <p:nvPr/>
        </p:nvSpPr>
        <p:spPr>
          <a:xfrm>
            <a:off x="7664127" y="2108200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Lớp màng bọc ngoài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54ECC-4570-4798-9175-A4D10AAB1063}"/>
              </a:ext>
            </a:extLst>
          </p:cNvPr>
          <p:cNvSpPr txBox="1"/>
          <p:nvPr/>
        </p:nvSpPr>
        <p:spPr>
          <a:xfrm>
            <a:off x="7694752" y="3309148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Lớp cơ rất dày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3BFD3F-131A-460F-9F4E-23D7AD72CCCB}"/>
              </a:ext>
            </a:extLst>
          </p:cNvPr>
          <p:cNvSpPr txBox="1"/>
          <p:nvPr/>
        </p:nvSpPr>
        <p:spPr>
          <a:xfrm>
            <a:off x="7664127" y="4736525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Lớp niêm mạc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D67BA7-B699-421A-AC38-28738C519189}"/>
              </a:ext>
            </a:extLst>
          </p:cNvPr>
          <p:cNvSpPr txBox="1"/>
          <p:nvPr/>
        </p:nvSpPr>
        <p:spPr>
          <a:xfrm>
            <a:off x="7694752" y="6144627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Lớp dưới niêm mạc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CC9B5F-907B-46A4-B043-2455BB65F9E1}"/>
              </a:ext>
            </a:extLst>
          </p:cNvPr>
          <p:cNvSpPr txBox="1"/>
          <p:nvPr/>
        </p:nvSpPr>
        <p:spPr>
          <a:xfrm>
            <a:off x="9005994" y="1227204"/>
            <a:ext cx="317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2 – Số lớp?</a:t>
            </a:r>
          </a:p>
        </p:txBody>
      </p:sp>
    </p:spTree>
    <p:extLst>
      <p:ext uri="{BB962C8B-B14F-4D97-AF65-F5344CB8AC3E}">
        <p14:creationId xmlns:p14="http://schemas.microsoft.com/office/powerpoint/2010/main" val="77218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3" name="Picture 4" descr="Nutrient Absorption in the Digestive System">
            <a:extLst>
              <a:ext uri="{FF2B5EF4-FFF2-40B4-BE49-F238E27FC236}">
                <a16:creationId xmlns:a16="http://schemas.microsoft.com/office/drawing/2014/main" id="{BB6B2650-89E0-4269-8100-54F7A3718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7" b="89903" l="6901" r="64974">
                        <a14:foregroundMark x1="43229" y1="9320" x2="51563" y2="10485"/>
                        <a14:foregroundMark x1="51563" y1="10485" x2="43359" y2="7961"/>
                        <a14:foregroundMark x1="60938" y1="22718" x2="65365" y2="37670"/>
                        <a14:foregroundMark x1="65365" y1="37670" x2="64974" y2="51650"/>
                        <a14:foregroundMark x1="64974" y1="51650" x2="63411" y2="58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 bwMode="auto">
          <a:xfrm>
            <a:off x="5738146" y="1068172"/>
            <a:ext cx="6453854" cy="60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449634" y="1068172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 - CẤU TẠO CỦA DẠ DÀY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622B22-0769-4162-8C6E-E0E3F2622852}"/>
              </a:ext>
            </a:extLst>
          </p:cNvPr>
          <p:cNvSpPr txBox="1"/>
          <p:nvPr/>
        </p:nvSpPr>
        <p:spPr>
          <a:xfrm>
            <a:off x="1246853" y="2293707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màng bọc ngoài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54ECC-4570-4798-9175-A4D10AAB1063}"/>
              </a:ext>
            </a:extLst>
          </p:cNvPr>
          <p:cNvSpPr txBox="1"/>
          <p:nvPr/>
        </p:nvSpPr>
        <p:spPr>
          <a:xfrm>
            <a:off x="1246853" y="3218045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cơ rất dày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3BFD3F-131A-460F-9F4E-23D7AD72CCCB}"/>
              </a:ext>
            </a:extLst>
          </p:cNvPr>
          <p:cNvSpPr txBox="1"/>
          <p:nvPr/>
        </p:nvSpPr>
        <p:spPr>
          <a:xfrm>
            <a:off x="1246853" y="4142383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niêm mạc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D67BA7-B699-421A-AC38-28738C519189}"/>
              </a:ext>
            </a:extLst>
          </p:cNvPr>
          <p:cNvSpPr txBox="1"/>
          <p:nvPr/>
        </p:nvSpPr>
        <p:spPr>
          <a:xfrm>
            <a:off x="1246853" y="5066721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dưới niêm mạc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15911-1C61-4B5F-866D-80757770857C}"/>
              </a:ext>
            </a:extLst>
          </p:cNvPr>
          <p:cNvSpPr txBox="1"/>
          <p:nvPr/>
        </p:nvSpPr>
        <p:spPr>
          <a:xfrm>
            <a:off x="761996" y="1667922"/>
            <a:ext cx="753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(3) Gồm 4 lớp từ ngoài vào trong:</a:t>
            </a:r>
            <a:endParaRPr lang="en-GB" sz="3200" b="1">
              <a:solidFill>
                <a:srgbClr val="2A35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5440734" y="721385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rgbClr val="2A3511"/>
                </a:solidFill>
              </a:rPr>
              <a:t>CHỨC NĂNG CỦA CÁC LỚP MÀNG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622B22-0769-4162-8C6E-E0E3F2622852}"/>
              </a:ext>
            </a:extLst>
          </p:cNvPr>
          <p:cNvSpPr txBox="1"/>
          <p:nvPr/>
        </p:nvSpPr>
        <p:spPr>
          <a:xfrm>
            <a:off x="681582" y="1853625"/>
            <a:ext cx="2013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A3511"/>
                </a:solidFill>
              </a:rPr>
              <a:t>Lớp màng bọc ngoài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54ECC-4570-4798-9175-A4D10AAB1063}"/>
              </a:ext>
            </a:extLst>
          </p:cNvPr>
          <p:cNvSpPr txBox="1"/>
          <p:nvPr/>
        </p:nvSpPr>
        <p:spPr>
          <a:xfrm>
            <a:off x="3730967" y="1853625"/>
            <a:ext cx="165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A3511"/>
                </a:solidFill>
              </a:rPr>
              <a:t>Lớp cơ rất dày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3BFD3F-131A-460F-9F4E-23D7AD72CCCB}"/>
              </a:ext>
            </a:extLst>
          </p:cNvPr>
          <p:cNvSpPr txBox="1"/>
          <p:nvPr/>
        </p:nvSpPr>
        <p:spPr>
          <a:xfrm>
            <a:off x="6419527" y="1853625"/>
            <a:ext cx="2076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A3511"/>
                </a:solidFill>
              </a:rPr>
              <a:t>Lớp </a:t>
            </a:r>
            <a:br>
              <a:rPr lang="en-US" sz="3200" b="1">
                <a:solidFill>
                  <a:srgbClr val="2A3511"/>
                </a:solidFill>
              </a:rPr>
            </a:br>
            <a:r>
              <a:rPr lang="en-US" sz="3200" b="1">
                <a:solidFill>
                  <a:srgbClr val="2A3511"/>
                </a:solidFill>
              </a:rPr>
              <a:t>niêm mạc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D67BA7-B699-421A-AC38-28738C519189}"/>
              </a:ext>
            </a:extLst>
          </p:cNvPr>
          <p:cNvSpPr txBox="1"/>
          <p:nvPr/>
        </p:nvSpPr>
        <p:spPr>
          <a:xfrm>
            <a:off x="9146771" y="1853625"/>
            <a:ext cx="236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A3511"/>
                </a:solidFill>
              </a:rPr>
              <a:t>Lớp dưới niêm mạc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F17E8-03B2-4169-9E8B-D596BFB26FE4}"/>
              </a:ext>
            </a:extLst>
          </p:cNvPr>
          <p:cNvSpPr/>
          <p:nvPr/>
        </p:nvSpPr>
        <p:spPr>
          <a:xfrm>
            <a:off x="681582" y="4800600"/>
            <a:ext cx="2363644" cy="1622741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Tiết các dịch</a:t>
            </a:r>
            <a:endParaRPr lang="en-GB" sz="3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F40F33-70D9-4CA0-BCBF-C918C89990DB}"/>
              </a:ext>
            </a:extLst>
          </p:cNvPr>
          <p:cNvSpPr/>
          <p:nvPr/>
        </p:nvSpPr>
        <p:spPr>
          <a:xfrm>
            <a:off x="4557192" y="4800600"/>
            <a:ext cx="2363644" cy="1622741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Bảo vệ dạ dày</a:t>
            </a:r>
            <a:endParaRPr lang="en-GB" sz="3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C01496-16D8-4CAA-A755-B6E5EDFB3CE8}"/>
              </a:ext>
            </a:extLst>
          </p:cNvPr>
          <p:cNvSpPr/>
          <p:nvPr/>
        </p:nvSpPr>
        <p:spPr>
          <a:xfrm>
            <a:off x="8369302" y="4800600"/>
            <a:ext cx="2363644" cy="1622741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Đảo – nhào – trộn thức ăn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593375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33528 -0.259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4095 -0.259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0.56915 -0.259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1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80D90-66AC-44F7-B1E0-203C5BF8F650}"/>
              </a:ext>
            </a:extLst>
          </p:cNvPr>
          <p:cNvSpPr txBox="1"/>
          <p:nvPr/>
        </p:nvSpPr>
        <p:spPr>
          <a:xfrm>
            <a:off x="449634" y="1068172"/>
            <a:ext cx="6619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 - CẤU TẠO CỦA DẠ DÀY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622B22-0769-4162-8C6E-E0E3F2622852}"/>
              </a:ext>
            </a:extLst>
          </p:cNvPr>
          <p:cNvSpPr txBox="1"/>
          <p:nvPr/>
        </p:nvSpPr>
        <p:spPr>
          <a:xfrm>
            <a:off x="1246853" y="2293707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màng bọc ngoài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54ECC-4570-4798-9175-A4D10AAB1063}"/>
              </a:ext>
            </a:extLst>
          </p:cNvPr>
          <p:cNvSpPr txBox="1"/>
          <p:nvPr/>
        </p:nvSpPr>
        <p:spPr>
          <a:xfrm>
            <a:off x="1246853" y="3218045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cơ rất dày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3BFD3F-131A-460F-9F4E-23D7AD72CCCB}"/>
              </a:ext>
            </a:extLst>
          </p:cNvPr>
          <p:cNvSpPr txBox="1"/>
          <p:nvPr/>
        </p:nvSpPr>
        <p:spPr>
          <a:xfrm>
            <a:off x="1246853" y="4142383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niêm mạc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D67BA7-B699-421A-AC38-28738C519189}"/>
              </a:ext>
            </a:extLst>
          </p:cNvPr>
          <p:cNvSpPr txBox="1"/>
          <p:nvPr/>
        </p:nvSpPr>
        <p:spPr>
          <a:xfrm>
            <a:off x="1246853" y="5066721"/>
            <a:ext cx="40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A3511"/>
                </a:solidFill>
              </a:rPr>
              <a:t>Lớp dưới niêm mạc</a:t>
            </a:r>
            <a:endParaRPr lang="en-GB" sz="3200">
              <a:solidFill>
                <a:srgbClr val="2A35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15911-1C61-4B5F-866D-80757770857C}"/>
              </a:ext>
            </a:extLst>
          </p:cNvPr>
          <p:cNvSpPr txBox="1"/>
          <p:nvPr/>
        </p:nvSpPr>
        <p:spPr>
          <a:xfrm>
            <a:off x="761996" y="1667922"/>
            <a:ext cx="753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(3) Gồm 4 lớp từ ngoài vào trong: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143D58-D1A9-4D54-AC49-15E634D5CB4C}"/>
              </a:ext>
            </a:extLst>
          </p:cNvPr>
          <p:cNvSpPr/>
          <p:nvPr/>
        </p:nvSpPr>
        <p:spPr>
          <a:xfrm>
            <a:off x="5168806" y="4611873"/>
            <a:ext cx="1955896" cy="584775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Tiết dịch</a:t>
            </a:r>
            <a:endParaRPr lang="en-GB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DE8048-33BB-45D7-80C9-D653744114D7}"/>
              </a:ext>
            </a:extLst>
          </p:cNvPr>
          <p:cNvSpPr/>
          <p:nvPr/>
        </p:nvSpPr>
        <p:spPr>
          <a:xfrm>
            <a:off x="4976293" y="2358166"/>
            <a:ext cx="3393009" cy="584775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Bảo vệ dạ dày</a:t>
            </a:r>
            <a:endParaRPr lang="en-GB" sz="3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4604A1-ED73-4A7F-8565-62343F379057}"/>
              </a:ext>
            </a:extLst>
          </p:cNvPr>
          <p:cNvSpPr/>
          <p:nvPr/>
        </p:nvSpPr>
        <p:spPr>
          <a:xfrm>
            <a:off x="4147747" y="3185815"/>
            <a:ext cx="5516952" cy="584775"/>
          </a:xfrm>
          <a:prstGeom prst="rect">
            <a:avLst/>
          </a:prstGeom>
          <a:solidFill>
            <a:srgbClr val="B787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Đảo – nhào – trộn thức ăn</a:t>
            </a:r>
            <a:endParaRPr lang="en-GB" sz="320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075E559-D1EC-4CB2-A99D-F5FCBEAC35D7}"/>
              </a:ext>
            </a:extLst>
          </p:cNvPr>
          <p:cNvSpPr/>
          <p:nvPr/>
        </p:nvSpPr>
        <p:spPr>
          <a:xfrm>
            <a:off x="4686300" y="4142383"/>
            <a:ext cx="381000" cy="1509113"/>
          </a:xfrm>
          <a:prstGeom prst="rightBrace">
            <a:avLst>
              <a:gd name="adj1" fmla="val 39490"/>
              <a:gd name="adj2" fmla="val 50000"/>
            </a:avLst>
          </a:prstGeom>
          <a:ln w="19050">
            <a:solidFill>
              <a:srgbClr val="2A351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7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78F1F4-A798-4416-9919-AD694A02D176}"/>
              </a:ext>
            </a:extLst>
          </p:cNvPr>
          <p:cNvSpPr/>
          <p:nvPr/>
        </p:nvSpPr>
        <p:spPr>
          <a:xfrm>
            <a:off x="-645451" y="137963"/>
            <a:ext cx="5913702" cy="815698"/>
          </a:xfrm>
          <a:prstGeom prst="rect">
            <a:avLst/>
          </a:prstGeom>
          <a:solidFill>
            <a:srgbClr val="D5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A35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3995A-3958-47A1-A906-7FA83D090A3C}"/>
              </a:ext>
            </a:extLst>
          </p:cNvPr>
          <p:cNvSpPr/>
          <p:nvPr/>
        </p:nvSpPr>
        <p:spPr>
          <a:xfrm>
            <a:off x="-1237398" y="253423"/>
            <a:ext cx="640620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7BB2A-0991-4BDE-B078-446C642EB8BA}"/>
              </a:ext>
            </a:extLst>
          </p:cNvPr>
          <p:cNvCxnSpPr>
            <a:cxnSpLocks/>
          </p:cNvCxnSpPr>
          <p:nvPr/>
        </p:nvCxnSpPr>
        <p:spPr>
          <a:xfrm>
            <a:off x="5168806" y="673099"/>
            <a:ext cx="7535517" cy="0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22C069-A639-4E56-A650-8220DA6E4AA6}"/>
              </a:ext>
            </a:extLst>
          </p:cNvPr>
          <p:cNvSpPr txBox="1"/>
          <p:nvPr/>
        </p:nvSpPr>
        <p:spPr>
          <a:xfrm>
            <a:off x="292100" y="253424"/>
            <a:ext cx="48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BÀI 27: TIÊU HOÁ Ở DẠ DÀY</a:t>
            </a:r>
            <a:endParaRPr lang="en-GB" sz="32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81BD3-0DD1-448F-B96F-8889E8582410}"/>
              </a:ext>
            </a:extLst>
          </p:cNvPr>
          <p:cNvCxnSpPr>
            <a:cxnSpLocks/>
          </p:cNvCxnSpPr>
          <p:nvPr/>
        </p:nvCxnSpPr>
        <p:spPr>
          <a:xfrm>
            <a:off x="292100" y="838198"/>
            <a:ext cx="0" cy="6554823"/>
          </a:xfrm>
          <a:prstGeom prst="line">
            <a:avLst/>
          </a:prstGeom>
          <a:noFill/>
          <a:ln w="19050">
            <a:solidFill>
              <a:srgbClr val="2A3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74" name="Picture 2" descr="Quiz: Digestion (biología - 2º primaria)">
            <a:extLst>
              <a:ext uri="{FF2B5EF4-FFF2-40B4-BE49-F238E27FC236}">
                <a16:creationId xmlns:a16="http://schemas.microsoft.com/office/drawing/2014/main" id="{12F0334D-A9CA-4964-8131-7B72F278C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81" y="1488797"/>
            <a:ext cx="6883397" cy="49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CC5002-7B09-4C41-8FB3-5A8AB7C68228}"/>
              </a:ext>
            </a:extLst>
          </p:cNvPr>
          <p:cNvSpPr txBox="1"/>
          <p:nvPr/>
        </p:nvSpPr>
        <p:spPr>
          <a:xfrm>
            <a:off x="5445147" y="673099"/>
            <a:ext cx="6883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A3511"/>
                </a:solidFill>
              </a:rPr>
              <a:t>Câu 3 – Sự thay đổi của thức ăn?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D7455D-9EF2-4045-8FB5-8D886EF0C110}"/>
              </a:ext>
            </a:extLst>
          </p:cNvPr>
          <p:cNvSpPr txBox="1"/>
          <p:nvPr/>
        </p:nvSpPr>
        <p:spPr>
          <a:xfrm>
            <a:off x="545005" y="4973774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Cắt nhỏ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243CE-2F77-4FA0-9BD5-722432BD8BB9}"/>
              </a:ext>
            </a:extLst>
          </p:cNvPr>
          <p:cNvSpPr txBox="1"/>
          <p:nvPr/>
        </p:nvSpPr>
        <p:spPr>
          <a:xfrm>
            <a:off x="2878991" y="3296178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Đảo trộn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40872-679B-4DD4-B63E-31BA5EF6B7B2}"/>
              </a:ext>
            </a:extLst>
          </p:cNvPr>
          <p:cNvSpPr txBox="1"/>
          <p:nvPr/>
        </p:nvSpPr>
        <p:spPr>
          <a:xfrm>
            <a:off x="545005" y="3296178"/>
            <a:ext cx="201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A3511"/>
                </a:solidFill>
              </a:rPr>
              <a:t>Pha loãng</a:t>
            </a:r>
            <a:endParaRPr lang="en-GB" sz="3200" b="1">
              <a:solidFill>
                <a:srgbClr val="2A351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591AA9-FB58-462A-BF00-9FD746186604}"/>
              </a:ext>
            </a:extLst>
          </p:cNvPr>
          <p:cNvSpPr txBox="1"/>
          <p:nvPr/>
        </p:nvSpPr>
        <p:spPr>
          <a:xfrm>
            <a:off x="865718" y="3907828"/>
            <a:ext cx="328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rgbClr val="C00000"/>
                </a:solidFill>
              </a:rPr>
              <a:t>Biến đổi vật lí</a:t>
            </a:r>
            <a:endParaRPr lang="en-GB" sz="3200" b="1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F6847-8E42-45AE-9EC3-FE5313CEC640}"/>
              </a:ext>
            </a:extLst>
          </p:cNvPr>
          <p:cNvSpPr txBox="1"/>
          <p:nvPr/>
        </p:nvSpPr>
        <p:spPr>
          <a:xfrm>
            <a:off x="865717" y="5558549"/>
            <a:ext cx="390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US" sz="3200" b="1">
                <a:solidFill>
                  <a:srgbClr val="C00000"/>
                </a:solidFill>
              </a:rPr>
              <a:t>Biến đổi hoá học</a:t>
            </a:r>
            <a:endParaRPr lang="en-GB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8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463</Words>
  <Application>Microsoft Office PowerPoint</Application>
  <PresentationFormat>Widescreen</PresentationFormat>
  <Paragraphs>96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Diem Nguyen</dc:creator>
  <cp:lastModifiedBy>TUONG-VAN MS</cp:lastModifiedBy>
  <cp:revision>27</cp:revision>
  <dcterms:created xsi:type="dcterms:W3CDTF">2021-08-29T09:22:36Z</dcterms:created>
  <dcterms:modified xsi:type="dcterms:W3CDTF">2021-11-28T14:35:23Z</dcterms:modified>
</cp:coreProperties>
</file>